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4"/>
  </p:notesMasterIdLst>
  <p:sldIdLst>
    <p:sldId id="256" r:id="rId2"/>
    <p:sldId id="258" r:id="rId3"/>
    <p:sldId id="269" r:id="rId4"/>
    <p:sldId id="277" r:id="rId5"/>
    <p:sldId id="281" r:id="rId6"/>
    <p:sldId id="271" r:id="rId7"/>
    <p:sldId id="273" r:id="rId8"/>
    <p:sldId id="261" r:id="rId9"/>
    <p:sldId id="262" r:id="rId10"/>
    <p:sldId id="263" r:id="rId11"/>
    <p:sldId id="274" r:id="rId12"/>
    <p:sldId id="270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4" autoAdjust="0"/>
    <p:restoredTop sz="94542" autoAdjust="0"/>
  </p:normalViewPr>
  <p:slideViewPr>
    <p:cSldViewPr>
      <p:cViewPr varScale="1">
        <p:scale>
          <a:sx n="64" d="100"/>
          <a:sy n="64" d="100"/>
        </p:scale>
        <p:origin x="-51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34" d="100"/>
          <a:sy n="34" d="100"/>
        </p:scale>
        <p:origin x="-2232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A97DCA-BB1A-4CBE-9E74-D541481C066F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88F8D1-A4E2-48D6-824E-0E04AE145D2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9173B-D39C-426D-BD94-AF16C9089ED4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B566E-52E1-48EF-918F-817ADBB2B9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9173B-D39C-426D-BD94-AF16C9089ED4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B566E-52E1-48EF-918F-817ADBB2B9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9173B-D39C-426D-BD94-AF16C9089ED4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B566E-52E1-48EF-918F-817ADBB2B9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9173B-D39C-426D-BD94-AF16C9089ED4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B566E-52E1-48EF-918F-817ADBB2B9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9173B-D39C-426D-BD94-AF16C9089ED4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B566E-52E1-48EF-918F-817ADBB2B9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9173B-D39C-426D-BD94-AF16C9089ED4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B566E-52E1-48EF-918F-817ADBB2B9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9173B-D39C-426D-BD94-AF16C9089ED4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B566E-52E1-48EF-918F-817ADBB2B9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9173B-D39C-426D-BD94-AF16C9089ED4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B566E-52E1-48EF-918F-817ADBB2B9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9173B-D39C-426D-BD94-AF16C9089ED4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B566E-52E1-48EF-918F-817ADBB2B9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9173B-D39C-426D-BD94-AF16C9089ED4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B566E-52E1-48EF-918F-817ADBB2B9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9173B-D39C-426D-BD94-AF16C9089ED4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B566E-52E1-48EF-918F-817ADBB2B9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A9173B-D39C-426D-BD94-AF16C9089ED4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B566E-52E1-48EF-918F-817ADBB2B99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>
    <p:wipe dir="d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0"/>
            <a:ext cx="7772400" cy="5786478"/>
          </a:xfrm>
          <a:noFill/>
          <a:ln w="3175">
            <a:noFill/>
          </a:ln>
          <a:effectLst>
            <a:outerShdw blurRad="50800" dist="50800" dir="5400000" algn="ctr" rotWithShape="0">
              <a:srgbClr val="000000">
                <a:alpha val="73000"/>
              </a:srgbClr>
            </a:outerShdw>
          </a:effectLst>
        </p:spPr>
        <p:txBody>
          <a:bodyPr>
            <a:noAutofit/>
          </a:bodyPr>
          <a:lstStyle/>
          <a:p>
            <a:r>
              <a:rPr lang="ru-RU" sz="8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Способы задания функций</a:t>
            </a:r>
            <a:endParaRPr lang="ru-RU" sz="80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5572164"/>
          </a:xfrm>
          <a:noFill/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>
            <a:normAutofit/>
          </a:bodyPr>
          <a:lstStyle/>
          <a:p>
            <a:r>
              <a:rPr lang="ru-RU" sz="4800" i="1" dirty="0" smtClean="0"/>
              <a:t> Задать функцию</a:t>
            </a:r>
            <a:r>
              <a:rPr lang="ru-RU" sz="4800" dirty="0" smtClean="0"/>
              <a:t> – это значит указать </a:t>
            </a:r>
            <a:r>
              <a:rPr lang="ru-RU" sz="4800" i="1" dirty="0" smtClean="0"/>
              <a:t>правило,</a:t>
            </a:r>
            <a:r>
              <a:rPr lang="ru-RU" sz="4800" dirty="0" smtClean="0"/>
              <a:t> которое позволяет  по произвольно выбранному значению </a:t>
            </a:r>
            <a:r>
              <a:rPr lang="en-US" sz="4800" i="1" dirty="0" smtClean="0"/>
              <a:t>x</a:t>
            </a:r>
            <a:r>
              <a:rPr lang="ru-RU" sz="4800" dirty="0" smtClean="0"/>
              <a:t> из </a:t>
            </a:r>
            <a:r>
              <a:rPr lang="en-US" sz="4800" i="1" dirty="0" smtClean="0"/>
              <a:t>D</a:t>
            </a:r>
            <a:r>
              <a:rPr lang="ru-RU" sz="4800" i="1" dirty="0" smtClean="0"/>
              <a:t>(</a:t>
            </a:r>
            <a:r>
              <a:rPr lang="en-US" sz="4800" i="1" dirty="0" smtClean="0"/>
              <a:t>f</a:t>
            </a:r>
            <a:r>
              <a:rPr lang="ru-RU" sz="4800" i="1" dirty="0" smtClean="0"/>
              <a:t>) </a:t>
            </a:r>
            <a:r>
              <a:rPr lang="ru-RU" sz="4800" dirty="0" smtClean="0"/>
              <a:t>вычислить соответствующее значение </a:t>
            </a:r>
            <a:r>
              <a:rPr lang="en-US" sz="4800" i="1" dirty="0" smtClean="0"/>
              <a:t>y</a:t>
            </a:r>
            <a:r>
              <a:rPr lang="ru-RU" sz="4800" dirty="0" smtClean="0"/>
              <a:t>.</a:t>
            </a:r>
            <a:endParaRPr lang="ru-RU" sz="4800" dirty="0"/>
          </a:p>
        </p:txBody>
      </p:sp>
    </p:spTree>
    <p:custDataLst>
      <p:tags r:id="rId1"/>
    </p:custData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8" name="Text Box 44"/>
          <p:cNvSpPr txBox="1">
            <a:spLocks noChangeArrowheads="1"/>
          </p:cNvSpPr>
          <p:nvPr/>
        </p:nvSpPr>
        <p:spPr bwMode="auto">
          <a:xfrm>
            <a:off x="368300" y="152400"/>
            <a:ext cx="78867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dirty="0" smtClean="0"/>
              <a:t>Готфрид Вильгельм Лейбниц</a:t>
            </a:r>
            <a:endParaRPr lang="en-US" sz="3600" dirty="0" smtClean="0"/>
          </a:p>
          <a:p>
            <a:pPr algn="ctr">
              <a:spcBef>
                <a:spcPct val="50000"/>
              </a:spcBef>
            </a:pPr>
            <a:r>
              <a:rPr lang="en-US" sz="36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1646-1716</a:t>
            </a:r>
            <a:endParaRPr lang="en-US" sz="3600" b="1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55" name="Text Box 28"/>
          <p:cNvSpPr txBox="1">
            <a:spLocks noChangeArrowheads="1"/>
          </p:cNvSpPr>
          <p:nvPr/>
        </p:nvSpPr>
        <p:spPr bwMode="auto">
          <a:xfrm>
            <a:off x="4181476" y="5241926"/>
            <a:ext cx="4619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 dirty="0">
                <a:solidFill>
                  <a:schemeClr val="bg1"/>
                </a:solidFill>
              </a:rPr>
              <a:t>=</a:t>
            </a:r>
            <a:endParaRPr lang="en-US" sz="3600" b="1" dirty="0">
              <a:solidFill>
                <a:schemeClr val="bg1"/>
              </a:solidFill>
            </a:endParaRPr>
          </a:p>
        </p:txBody>
      </p:sp>
      <p:pic>
        <p:nvPicPr>
          <p:cNvPr id="29729" name="Picture 3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78" y="1981200"/>
            <a:ext cx="2786082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4" name="TextBox 53"/>
          <p:cNvSpPr txBox="1"/>
          <p:nvPr/>
        </p:nvSpPr>
        <p:spPr>
          <a:xfrm>
            <a:off x="357158" y="5357826"/>
            <a:ext cx="81439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Связывал функцию с геометрическим  образом- </a:t>
            </a:r>
            <a:r>
              <a:rPr lang="ru-RU" sz="3600" b="1" i="1" dirty="0" smtClean="0"/>
              <a:t>графиком</a:t>
            </a:r>
            <a:r>
              <a:rPr lang="ru-RU" sz="3600" dirty="0" smtClean="0"/>
              <a:t>  функции</a:t>
            </a:r>
            <a:endParaRPr lang="ru-RU" sz="36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6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88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8" name="Text Box 44"/>
          <p:cNvSpPr txBox="1">
            <a:spLocks noChangeArrowheads="1"/>
          </p:cNvSpPr>
          <p:nvPr/>
        </p:nvSpPr>
        <p:spPr bwMode="auto">
          <a:xfrm>
            <a:off x="368300" y="152400"/>
            <a:ext cx="78867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dirty="0" smtClean="0"/>
              <a:t>Иоганн Бернулли</a:t>
            </a:r>
            <a:endParaRPr lang="en-US" sz="3600" dirty="0" smtClean="0"/>
          </a:p>
          <a:p>
            <a:pPr algn="ctr">
              <a:spcBef>
                <a:spcPct val="50000"/>
              </a:spcBef>
            </a:pP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1667-1748</a:t>
            </a:r>
            <a:endParaRPr lang="en-US" sz="3600" b="1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55" name="Text Box 28"/>
          <p:cNvSpPr txBox="1">
            <a:spLocks noChangeArrowheads="1"/>
          </p:cNvSpPr>
          <p:nvPr/>
        </p:nvSpPr>
        <p:spPr bwMode="auto">
          <a:xfrm>
            <a:off x="4181476" y="5241926"/>
            <a:ext cx="4619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 dirty="0">
                <a:solidFill>
                  <a:schemeClr val="bg1"/>
                </a:solidFill>
              </a:rPr>
              <a:t>=</a:t>
            </a:r>
            <a:endParaRPr lang="en-US" sz="3600" b="1" dirty="0">
              <a:solidFill>
                <a:schemeClr val="bg1"/>
              </a:solidFill>
            </a:endParaRPr>
          </a:p>
        </p:txBody>
      </p:sp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1785926"/>
            <a:ext cx="4572032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Прямоугольник 8"/>
          <p:cNvSpPr/>
          <p:nvPr/>
        </p:nvSpPr>
        <p:spPr>
          <a:xfrm>
            <a:off x="500034" y="5500702"/>
            <a:ext cx="78581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Рассматривал функцию как </a:t>
            </a:r>
            <a:r>
              <a:rPr lang="ru-RU" sz="3200" b="1" i="1" dirty="0" smtClean="0"/>
              <a:t>аналитическое </a:t>
            </a:r>
            <a:r>
              <a:rPr lang="ru-RU" sz="3200" dirty="0" smtClean="0"/>
              <a:t>выражение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6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88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8" name="Text Box 44"/>
          <p:cNvSpPr txBox="1">
            <a:spLocks noChangeArrowheads="1"/>
          </p:cNvSpPr>
          <p:nvPr/>
        </p:nvSpPr>
        <p:spPr bwMode="auto">
          <a:xfrm>
            <a:off x="368300" y="152400"/>
            <a:ext cx="78867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dirty="0" smtClean="0"/>
              <a:t>Леонард Эйлер</a:t>
            </a:r>
          </a:p>
          <a:p>
            <a:pPr algn="ctr">
              <a:spcBef>
                <a:spcPct val="50000"/>
              </a:spcBef>
            </a:pPr>
            <a:r>
              <a:rPr lang="ru-RU" sz="36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1707 - 1783</a:t>
            </a:r>
            <a:endParaRPr lang="en-US" sz="3600" b="1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55" name="Text Box 28"/>
          <p:cNvSpPr txBox="1">
            <a:spLocks noChangeArrowheads="1"/>
          </p:cNvSpPr>
          <p:nvPr/>
        </p:nvSpPr>
        <p:spPr bwMode="auto">
          <a:xfrm>
            <a:off x="4181476" y="5241926"/>
            <a:ext cx="4619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 dirty="0">
                <a:solidFill>
                  <a:schemeClr val="bg1"/>
                </a:solidFill>
              </a:rPr>
              <a:t>=</a:t>
            </a:r>
            <a:endParaRPr lang="en-US" sz="3600" b="1" dirty="0">
              <a:solidFill>
                <a:schemeClr val="bg1"/>
              </a:solidFill>
            </a:endParaRP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214546" y="1928802"/>
            <a:ext cx="4348194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642910" y="5598824"/>
            <a:ext cx="69294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Рассматривал функцию как </a:t>
            </a:r>
            <a:r>
              <a:rPr lang="ru-RU" sz="2800" b="1" i="1" dirty="0" smtClean="0"/>
              <a:t>аналитическое </a:t>
            </a:r>
            <a:r>
              <a:rPr lang="ru-RU" sz="2800" dirty="0" smtClean="0"/>
              <a:t>выражение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6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88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Аналитический способ</a:t>
            </a:r>
            <a:br>
              <a:rPr lang="ru-RU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задания функции</a:t>
            </a:r>
            <a:endParaRPr lang="ru-RU" dirty="0"/>
          </a:p>
        </p:txBody>
      </p:sp>
      <p:pic>
        <p:nvPicPr>
          <p:cNvPr id="542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857364"/>
            <a:ext cx="4071966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Графический способ</a:t>
            </a:r>
            <a:br>
              <a:rPr lang="ru-RU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задания функции</a:t>
            </a:r>
            <a:endParaRPr lang="ru-RU" dirty="0"/>
          </a:p>
        </p:txBody>
      </p:sp>
      <p:pic>
        <p:nvPicPr>
          <p:cNvPr id="563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28662" y="1857364"/>
            <a:ext cx="6858048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6430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ru-RU" sz="6000" b="1" i="1" dirty="0" smtClean="0">
                <a:latin typeface="Times New Roman" pitchFamily="18" charset="0"/>
                <a:cs typeface="Times New Roman" pitchFamily="18" charset="0"/>
              </a:rPr>
              <a:t>Табличный способ задания функции</a:t>
            </a:r>
            <a:endParaRPr lang="ru-RU" sz="60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500034" y="3143248"/>
          <a:ext cx="8229600" cy="21145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/>
                <a:gridCol w="822960"/>
                <a:gridCol w="822960"/>
                <a:gridCol w="822960"/>
                <a:gridCol w="822960"/>
                <a:gridCol w="822960"/>
                <a:gridCol w="822960"/>
                <a:gridCol w="822960"/>
                <a:gridCol w="822960"/>
                <a:gridCol w="822960"/>
              </a:tblGrid>
              <a:tr h="1057276">
                <a:tc>
                  <a:txBody>
                    <a:bodyPr/>
                    <a:lstStyle/>
                    <a:p>
                      <a:r>
                        <a:rPr lang="en-US" sz="5400" dirty="0" smtClean="0"/>
                        <a:t>x</a:t>
                      </a:r>
                      <a:endParaRPr lang="ru-RU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1</a:t>
                      </a:r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1,5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2</a:t>
                      </a:r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3</a:t>
                      </a:r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4</a:t>
                      </a:r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5</a:t>
                      </a:r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6</a:t>
                      </a:r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7</a:t>
                      </a:r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8</a:t>
                      </a:r>
                      <a:endParaRPr lang="ru-RU" sz="4000" dirty="0"/>
                    </a:p>
                  </a:txBody>
                  <a:tcPr/>
                </a:tc>
              </a:tr>
              <a:tr h="1057276">
                <a:tc>
                  <a:txBody>
                    <a:bodyPr/>
                    <a:lstStyle/>
                    <a:p>
                      <a:r>
                        <a:rPr lang="en-US" sz="5400" dirty="0" smtClean="0"/>
                        <a:t>y</a:t>
                      </a:r>
                      <a:endParaRPr lang="ru-RU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2,25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4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9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16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25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36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49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64</a:t>
                      </a:r>
                      <a:endParaRPr lang="ru-RU" sz="3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Табличный способ задания функции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571472" y="2714620"/>
          <a:ext cx="8229600" cy="2500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1371600"/>
                <a:gridCol w="1328766"/>
                <a:gridCol w="1414434"/>
                <a:gridCol w="1371600"/>
                <a:gridCol w="1371600"/>
              </a:tblGrid>
              <a:tr h="1250165">
                <a:tc>
                  <a:txBody>
                    <a:bodyPr/>
                    <a:lstStyle/>
                    <a:p>
                      <a:r>
                        <a:rPr lang="en-US" sz="6000" dirty="0" smtClean="0"/>
                        <a:t>x</a:t>
                      </a:r>
                      <a:endParaRPr lang="ru-RU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6000" dirty="0" smtClean="0"/>
                        <a:t>-3</a:t>
                      </a:r>
                      <a:endParaRPr lang="ru-RU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6000" dirty="0" smtClean="0"/>
                        <a:t>-1</a:t>
                      </a:r>
                      <a:endParaRPr lang="ru-RU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6000" dirty="0" smtClean="0"/>
                        <a:t>2</a:t>
                      </a:r>
                      <a:endParaRPr lang="ru-RU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6000" dirty="0" smtClean="0"/>
                        <a:t>3</a:t>
                      </a:r>
                      <a:endParaRPr lang="ru-RU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6000" dirty="0" smtClean="0"/>
                        <a:t>10</a:t>
                      </a:r>
                      <a:endParaRPr lang="ru-RU" sz="6000" dirty="0"/>
                    </a:p>
                  </a:txBody>
                  <a:tcPr/>
                </a:tc>
              </a:tr>
              <a:tr h="1250165">
                <a:tc>
                  <a:txBody>
                    <a:bodyPr/>
                    <a:lstStyle/>
                    <a:p>
                      <a:r>
                        <a:rPr lang="en-US" sz="6000" dirty="0" smtClean="0"/>
                        <a:t>y</a:t>
                      </a:r>
                      <a:endParaRPr lang="ru-RU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6000" dirty="0" smtClean="0"/>
                        <a:t>5</a:t>
                      </a:r>
                      <a:endParaRPr lang="ru-RU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6000" dirty="0" smtClean="0"/>
                        <a:t>0</a:t>
                      </a:r>
                      <a:endParaRPr lang="ru-RU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6000" dirty="0" smtClean="0"/>
                        <a:t>-1</a:t>
                      </a:r>
                      <a:endParaRPr lang="ru-RU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6000" dirty="0" smtClean="0"/>
                        <a:t>8</a:t>
                      </a:r>
                      <a:endParaRPr lang="ru-RU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6000" dirty="0" smtClean="0"/>
                        <a:t>-2</a:t>
                      </a:r>
                      <a:endParaRPr lang="ru-RU" sz="6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42910" y="5643578"/>
            <a:ext cx="85562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/>
              <a:t>Есть ли закономерность?</a:t>
            </a:r>
            <a:endParaRPr lang="ru-RU" sz="48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39850"/>
          </a:xfrm>
        </p:spPr>
        <p:txBody>
          <a:bodyPr>
            <a:noAutofit/>
          </a:bodyPr>
          <a:lstStyle/>
          <a:p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Словесный способ</a:t>
            </a:r>
            <a:b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задания функции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268800"/>
          </a:xfrm>
        </p:spPr>
        <p:txBody>
          <a:bodyPr>
            <a:normAutofit fontScale="70000" lnSpcReduction="20000"/>
          </a:bodyPr>
          <a:lstStyle/>
          <a:p>
            <a:r>
              <a:rPr lang="ru-RU" b="1" u="sng" dirty="0" smtClean="0"/>
              <a:t>Пример № 1</a:t>
            </a:r>
            <a:endParaRPr lang="ru-RU" b="1" dirty="0" smtClean="0"/>
          </a:p>
          <a:p>
            <a:r>
              <a:rPr lang="ru-RU" b="1" dirty="0" smtClean="0"/>
              <a:t>Функция </a:t>
            </a:r>
            <a:r>
              <a:rPr lang="ru-RU" b="1" i="1" dirty="0" err="1" smtClean="0"/>
              <a:t>y</a:t>
            </a:r>
            <a:r>
              <a:rPr lang="ru-RU" b="1" dirty="0" smtClean="0"/>
              <a:t> = </a:t>
            </a:r>
            <a:r>
              <a:rPr lang="ru-RU" b="1" i="1" dirty="0" err="1" smtClean="0"/>
              <a:t>f</a:t>
            </a:r>
            <a:r>
              <a:rPr lang="ru-RU" b="1" i="1" dirty="0" smtClean="0"/>
              <a:t> </a:t>
            </a:r>
            <a:r>
              <a:rPr lang="ru-RU" b="1" dirty="0" smtClean="0"/>
              <a:t>(</a:t>
            </a:r>
            <a:r>
              <a:rPr lang="ru-RU" b="1" i="1" dirty="0" err="1" smtClean="0"/>
              <a:t>x</a:t>
            </a:r>
            <a:r>
              <a:rPr lang="ru-RU" b="1" dirty="0" smtClean="0"/>
              <a:t>) задана на множестве всех неотрицательных чисел с помощью следующего правила:</a:t>
            </a:r>
          </a:p>
          <a:p>
            <a:r>
              <a:rPr lang="ru-RU" b="1" dirty="0" smtClean="0"/>
              <a:t>каждому числу </a:t>
            </a:r>
            <a:r>
              <a:rPr lang="ru-RU" b="1" dirty="0" err="1" smtClean="0"/>
              <a:t>х</a:t>
            </a:r>
            <a:r>
              <a:rPr lang="ru-RU" b="1" dirty="0" smtClean="0"/>
              <a:t> ≥ 0 ставится в соответствии первый </a:t>
            </a:r>
          </a:p>
          <a:p>
            <a:r>
              <a:rPr lang="ru-RU" b="1" dirty="0" smtClean="0"/>
              <a:t>знак после запятой в десятичной записи числа </a:t>
            </a:r>
            <a:r>
              <a:rPr lang="ru-RU" b="1" i="1" dirty="0" err="1" smtClean="0"/>
              <a:t>x</a:t>
            </a:r>
            <a:r>
              <a:rPr lang="ru-RU" b="1" dirty="0" smtClean="0"/>
              <a:t>. </a:t>
            </a:r>
          </a:p>
          <a:p>
            <a:r>
              <a:rPr lang="ru-RU" b="1" dirty="0" smtClean="0"/>
              <a:t>Если, скажем, </a:t>
            </a:r>
            <a:r>
              <a:rPr lang="ru-RU" b="1" dirty="0" err="1" smtClean="0"/>
              <a:t>х</a:t>
            </a:r>
            <a:r>
              <a:rPr lang="ru-RU" b="1" dirty="0" smtClean="0"/>
              <a:t> = 2,534, то </a:t>
            </a:r>
            <a:r>
              <a:rPr lang="ru-RU" b="1" dirty="0" err="1" smtClean="0"/>
              <a:t>f</a:t>
            </a:r>
            <a:r>
              <a:rPr lang="ru-RU" b="1" dirty="0" smtClean="0"/>
              <a:t>(</a:t>
            </a:r>
            <a:r>
              <a:rPr lang="ru-RU" b="1" dirty="0" err="1" smtClean="0"/>
              <a:t>х</a:t>
            </a:r>
            <a:r>
              <a:rPr lang="ru-RU" b="1" dirty="0" smtClean="0"/>
              <a:t>) = 5 (первый знак после запятой – цифра 5); </a:t>
            </a:r>
          </a:p>
          <a:p>
            <a:r>
              <a:rPr lang="ru-RU" b="1" dirty="0" smtClean="0"/>
              <a:t>если </a:t>
            </a:r>
            <a:r>
              <a:rPr lang="ru-RU" b="1" dirty="0" err="1" smtClean="0"/>
              <a:t>х</a:t>
            </a:r>
            <a:r>
              <a:rPr lang="ru-RU" b="1" dirty="0" smtClean="0"/>
              <a:t> = 13,002, то </a:t>
            </a:r>
            <a:r>
              <a:rPr lang="ru-RU" b="1" dirty="0" err="1" smtClean="0"/>
              <a:t>f</a:t>
            </a:r>
            <a:r>
              <a:rPr lang="ru-RU" b="1" dirty="0" smtClean="0"/>
              <a:t>(</a:t>
            </a:r>
            <a:r>
              <a:rPr lang="ru-RU" b="1" dirty="0" err="1" smtClean="0"/>
              <a:t>х</a:t>
            </a:r>
            <a:r>
              <a:rPr lang="ru-RU" b="1" dirty="0" smtClean="0"/>
              <a:t>) = 0; </a:t>
            </a:r>
          </a:p>
          <a:p>
            <a:r>
              <a:rPr lang="ru-RU" b="1" dirty="0" smtClean="0"/>
              <a:t>если </a:t>
            </a:r>
            <a:r>
              <a:rPr lang="ru-RU" b="1" dirty="0" err="1" smtClean="0"/>
              <a:t>х</a:t>
            </a:r>
            <a:r>
              <a:rPr lang="ru-RU" b="1" dirty="0" smtClean="0"/>
              <a:t> = 2/3, то, записав 2/3 в виде бесконечной десятичной дроби 0,6666…, находим </a:t>
            </a:r>
            <a:r>
              <a:rPr lang="ru-RU" b="1" dirty="0" err="1" smtClean="0"/>
              <a:t>f</a:t>
            </a:r>
            <a:r>
              <a:rPr lang="ru-RU" b="1" dirty="0" smtClean="0"/>
              <a:t>(</a:t>
            </a:r>
            <a:r>
              <a:rPr lang="ru-RU" b="1" dirty="0" err="1" smtClean="0"/>
              <a:t>x</a:t>
            </a:r>
            <a:r>
              <a:rPr lang="ru-RU" b="1" dirty="0" smtClean="0"/>
              <a:t>) = 6. </a:t>
            </a:r>
          </a:p>
          <a:p>
            <a:r>
              <a:rPr lang="ru-RU" b="1" dirty="0" smtClean="0"/>
              <a:t>А чему равно значение </a:t>
            </a:r>
            <a:r>
              <a:rPr lang="ru-RU" b="1" dirty="0" err="1" smtClean="0"/>
              <a:t>f</a:t>
            </a:r>
            <a:r>
              <a:rPr lang="ru-RU" b="1" dirty="0" smtClean="0"/>
              <a:t>(15)? </a:t>
            </a:r>
          </a:p>
          <a:p>
            <a:r>
              <a:rPr lang="ru-RU" b="1" dirty="0" smtClean="0"/>
              <a:t>Оно равно 0, так как 15 = 15,000…, </a:t>
            </a:r>
          </a:p>
          <a:p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Словесный способ</a:t>
            </a:r>
            <a:br>
              <a:rPr lang="ru-RU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задания функции</a:t>
            </a:r>
            <a:endParaRPr lang="ru-RU" dirty="0"/>
          </a:p>
        </p:txBody>
      </p:sp>
      <p:pic>
        <p:nvPicPr>
          <p:cNvPr id="552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1142984"/>
            <a:ext cx="7772400" cy="4286280"/>
          </a:xfrm>
        </p:spPr>
        <p:txBody>
          <a:bodyPr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Презентация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«Способы задания функций»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подготовлена учителем математики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МБОУ «Дмитриевская СОШ»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Комиссаровой</a:t>
            </a:r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Т.Г.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6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2016 -2017 учебный год.</a:t>
            </a:r>
          </a:p>
          <a:p>
            <a:endParaRPr lang="ru-RU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5526</TotalTime>
  <Words>250</Words>
  <Application>Microsoft Office PowerPoint</Application>
  <PresentationFormat>Экран (4:3)</PresentationFormat>
  <Paragraphs>69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Способы задания функций</vt:lpstr>
      <vt:lpstr> Задать функцию – это значит указать правило, которое позволяет  по произвольно выбранному значению x из D(f) вычислить соответствующее значение y.</vt:lpstr>
      <vt:lpstr>Слайд 3</vt:lpstr>
      <vt:lpstr>Слайд 4</vt:lpstr>
      <vt:lpstr>Слайд 5</vt:lpstr>
      <vt:lpstr>Аналитический способ задания функции</vt:lpstr>
      <vt:lpstr>Графический способ задания функции</vt:lpstr>
      <vt:lpstr>Табличный способ задания функции</vt:lpstr>
      <vt:lpstr>Табличный способ задания функции</vt:lpstr>
      <vt:lpstr>Словесный способ задания функции</vt:lpstr>
      <vt:lpstr>Словесный способ задания функции</vt:lpstr>
      <vt:lpstr>Слайд 12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Быкова</dc:creator>
  <cp:lastModifiedBy>Татьяна</cp:lastModifiedBy>
  <cp:revision>223</cp:revision>
  <dcterms:created xsi:type="dcterms:W3CDTF">2011-12-18T09:36:15Z</dcterms:created>
  <dcterms:modified xsi:type="dcterms:W3CDTF">2016-09-29T14:15:38Z</dcterms:modified>
</cp:coreProperties>
</file>